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91" r:id="rId2"/>
    <p:sldId id="292" r:id="rId3"/>
    <p:sldId id="296" r:id="rId4"/>
    <p:sldId id="297" r:id="rId5"/>
    <p:sldId id="298" r:id="rId6"/>
    <p:sldId id="261" r:id="rId7"/>
    <p:sldId id="299" r:id="rId8"/>
    <p:sldId id="276" r:id="rId9"/>
    <p:sldId id="277" r:id="rId10"/>
    <p:sldId id="300"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1F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83"/>
  </p:normalViewPr>
  <p:slideViewPr>
    <p:cSldViewPr snapToGrid="0">
      <p:cViewPr varScale="1">
        <p:scale>
          <a:sx n="62" d="100"/>
          <a:sy n="62" d="100"/>
        </p:scale>
        <p:origin x="72"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5A2A30-E1C2-B54E-B787-36B11926FA38}"/>
              </a:ext>
            </a:extLst>
          </p:cNvPr>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DED9784-FC5A-D242-B55B-471AB0C6A533}"/>
              </a:ext>
            </a:extLst>
          </p:cNvPr>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B2F99CBE-2880-364F-A223-8E393E38EFAB}" type="datetimeFigureOut">
              <a:rPr lang="en-US" smtClean="0"/>
              <a:t>12/5/2019</a:t>
            </a:fld>
            <a:endParaRPr lang="en-US"/>
          </a:p>
        </p:txBody>
      </p:sp>
      <p:sp>
        <p:nvSpPr>
          <p:cNvPr id="4" name="Footer Placeholder 3">
            <a:extLst>
              <a:ext uri="{FF2B5EF4-FFF2-40B4-BE49-F238E27FC236}">
                <a16:creationId xmlns:a16="http://schemas.microsoft.com/office/drawing/2014/main" id="{11FCF148-8BA6-7343-8172-504427DC63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94008-8F80-F74E-AD36-9C215B2E8B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083193-B706-0248-820A-963D2888EFCD}" type="slidenum">
              <a:rPr lang="en-US" smtClean="0"/>
              <a:t>‹#›</a:t>
            </a:fld>
            <a:endParaRPr lang="en-US"/>
          </a:p>
        </p:txBody>
      </p:sp>
    </p:spTree>
    <p:extLst>
      <p:ext uri="{BB962C8B-B14F-4D97-AF65-F5344CB8AC3E}">
        <p14:creationId xmlns:p14="http://schemas.microsoft.com/office/powerpoint/2010/main" val="270378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8D9AE51D-F948-044F-B984-1DA50063DADE}"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22CBE-7C8D-5A43-B8F2-1E0DADD6908B}" type="slidenum">
              <a:rPr lang="en-US" smtClean="0"/>
              <a:t>‹#›</a:t>
            </a:fld>
            <a:endParaRPr lang="en-US"/>
          </a:p>
        </p:txBody>
      </p:sp>
    </p:spTree>
    <p:extLst>
      <p:ext uri="{BB962C8B-B14F-4D97-AF65-F5344CB8AC3E}">
        <p14:creationId xmlns:p14="http://schemas.microsoft.com/office/powerpoint/2010/main" val="338600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ef3797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ef3797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94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ef3797f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ef3797f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functions in lab 1 to illustration</a:t>
            </a:r>
            <a:endParaRPr dirty="0"/>
          </a:p>
        </p:txBody>
      </p:sp>
    </p:spTree>
    <p:extLst>
      <p:ext uri="{BB962C8B-B14F-4D97-AF65-F5344CB8AC3E}">
        <p14:creationId xmlns:p14="http://schemas.microsoft.com/office/powerpoint/2010/main" val="89482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8FD5360-BB59-0A45-90B1-278CC3A533A1}"/>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960C2BF1-0D2C-C14C-9C9B-9BA3802DC5CE}"/>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Discuss here</a:t>
            </a:r>
          </a:p>
        </p:txBody>
      </p:sp>
    </p:spTree>
    <p:extLst>
      <p:ext uri="{BB962C8B-B14F-4D97-AF65-F5344CB8AC3E}">
        <p14:creationId xmlns:p14="http://schemas.microsoft.com/office/powerpoint/2010/main" val="1800148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0C2E-867D-DD4E-8391-1B9B8CA1D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14383C-97A9-124A-AEF5-0ED806051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5C478-F15B-724E-AF85-E64CF8CA626A}"/>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5" name="Footer Placeholder 4">
            <a:extLst>
              <a:ext uri="{FF2B5EF4-FFF2-40B4-BE49-F238E27FC236}">
                <a16:creationId xmlns:a16="http://schemas.microsoft.com/office/drawing/2014/main" id="{698BE228-A5BA-1346-9611-692B566BD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86FF3-C71C-ED48-9776-950AEE7CC961}"/>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90421B6E-8D43-744E-A3DD-654CDB8D9B3C}"/>
              </a:ext>
            </a:extLst>
          </p:cNvPr>
          <p:cNvSpPr/>
          <p:nvPr userDrawn="1"/>
        </p:nvSpPr>
        <p:spPr>
          <a:xfrm>
            <a:off x="1524000" y="1122363"/>
            <a:ext cx="9144000" cy="175096"/>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69AB1C-D320-0549-AAEC-F1230F672AD9}"/>
              </a:ext>
            </a:extLst>
          </p:cNvPr>
          <p:cNvPicPr>
            <a:picLocks noChangeAspect="1"/>
          </p:cNvPicPr>
          <p:nvPr userDrawn="1"/>
        </p:nvPicPr>
        <p:blipFill>
          <a:blip r:embed="rId2"/>
          <a:stretch>
            <a:fillRect/>
          </a:stretch>
        </p:blipFill>
        <p:spPr>
          <a:xfrm>
            <a:off x="8664146" y="1110006"/>
            <a:ext cx="2003854" cy="329567"/>
          </a:xfrm>
          <a:prstGeom prst="rect">
            <a:avLst/>
          </a:prstGeom>
        </p:spPr>
      </p:pic>
    </p:spTree>
    <p:extLst>
      <p:ext uri="{BB962C8B-B14F-4D97-AF65-F5344CB8AC3E}">
        <p14:creationId xmlns:p14="http://schemas.microsoft.com/office/powerpoint/2010/main" val="376484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CA9A-9B9A-534F-95FD-E891BFCBDB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C2A16F-A91B-1C45-A986-5C111876A1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C7840-6E64-8C40-87C1-E12DB45344C8}"/>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5" name="Footer Placeholder 4">
            <a:extLst>
              <a:ext uri="{FF2B5EF4-FFF2-40B4-BE49-F238E27FC236}">
                <a16:creationId xmlns:a16="http://schemas.microsoft.com/office/drawing/2014/main" id="{723C8D39-5AC8-9E42-A42F-03D15CA95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7BFAA-C162-184D-8DCA-D6DDCA02FA50}"/>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639271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3DC46-CC52-D542-BD49-F11617E6E9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C0C099-3287-F646-A0E4-D1BB443905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F5DF1-C987-6449-B6D5-246B71A058A3}"/>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5" name="Footer Placeholder 4">
            <a:extLst>
              <a:ext uri="{FF2B5EF4-FFF2-40B4-BE49-F238E27FC236}">
                <a16:creationId xmlns:a16="http://schemas.microsoft.com/office/drawing/2014/main" id="{BE033583-2CA5-3A43-B1BD-8E3BB1155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48078-4E13-0B41-81CB-4185BDE2A79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8139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302F-1F2D-B444-B55A-C4F3C5F78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3F27F-A93E-5F4D-A56A-2D1A7D97426E}"/>
              </a:ext>
            </a:extLst>
          </p:cNvPr>
          <p:cNvSpPr>
            <a:spLocks noGrp="1"/>
          </p:cNvSpPr>
          <p:nvPr>
            <p:ph idx="1"/>
          </p:nvPr>
        </p:nvSpPr>
        <p:spPr>
          <a:xfrm>
            <a:off x="838200" y="1825625"/>
            <a:ext cx="10515600" cy="4895850"/>
          </a:xfrm>
        </p:spPr>
        <p:txBody>
          <a:bodyPr/>
          <a:lstStyle>
            <a:lvl1pPr marL="228600" indent="-228600">
              <a:buClr>
                <a:srgbClr val="751F1C"/>
              </a:buClr>
              <a:buFont typeface="Wingdings" pitchFamily="2" charset="2"/>
              <a:buChar char="q"/>
              <a:defRPr/>
            </a:lvl1pPr>
            <a:lvl2pPr marL="685800" indent="-228600">
              <a:buClr>
                <a:srgbClr val="751F1C"/>
              </a:buClr>
              <a:buFont typeface="Wingdings" pitchFamily="2" charset="2"/>
              <a:buChar char="Ø"/>
              <a:defRPr/>
            </a:lvl2pPr>
            <a:lvl3pPr marL="1143000" indent="-228600">
              <a:buClr>
                <a:srgbClr val="751F1C"/>
              </a:buClr>
              <a:buFont typeface="Wingdings" pitchFamily="2" charset="2"/>
              <a:buChar char="§"/>
              <a:defRPr/>
            </a:lvl3pPr>
            <a:lvl4pPr>
              <a:buClr>
                <a:srgbClr val="751F1C"/>
              </a:buClr>
              <a:defRPr/>
            </a:lvl4pPr>
            <a:lvl5pPr>
              <a:buClr>
                <a:srgbClr val="751F1C"/>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6111E-CDCA-8A48-9E4F-8E5C4713BDC9}"/>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6" name="Slide Number Placeholder 5">
            <a:extLst>
              <a:ext uri="{FF2B5EF4-FFF2-40B4-BE49-F238E27FC236}">
                <a16:creationId xmlns:a16="http://schemas.microsoft.com/office/drawing/2014/main" id="{98313A7B-5F0D-4D4D-A4B4-A06C125AD502}"/>
              </a:ext>
            </a:extLst>
          </p:cNvPr>
          <p:cNvSpPr>
            <a:spLocks noGrp="1"/>
          </p:cNvSpPr>
          <p:nvPr>
            <p:ph type="sldNum" sz="quarter" idx="12"/>
          </p:nvPr>
        </p:nvSpPr>
        <p:spPr/>
        <p:txBody>
          <a:bodyPr/>
          <a:lstStyle/>
          <a:p>
            <a:fld id="{6BFE2FA4-6E38-7249-B5CA-42FCC46F9C7E}" type="slidenum">
              <a:rPr lang="en-US" smtClean="0"/>
              <a:t>‹#›</a:t>
            </a:fld>
            <a:endParaRPr lang="en-US"/>
          </a:p>
        </p:txBody>
      </p:sp>
      <p:sp>
        <p:nvSpPr>
          <p:cNvPr id="7" name="Rectangle 6">
            <a:extLst>
              <a:ext uri="{FF2B5EF4-FFF2-40B4-BE49-F238E27FC236}">
                <a16:creationId xmlns:a16="http://schemas.microsoft.com/office/drawing/2014/main" id="{22FA7A1E-BB98-BA4F-A384-E8137C5DE3C4}"/>
              </a:ext>
            </a:extLst>
          </p:cNvPr>
          <p:cNvSpPr/>
          <p:nvPr userDrawn="1"/>
        </p:nvSpPr>
        <p:spPr>
          <a:xfrm>
            <a:off x="838200" y="365125"/>
            <a:ext cx="10515600" cy="178572"/>
          </a:xfrm>
          <a:prstGeom prst="rect">
            <a:avLst/>
          </a:prstGeom>
          <a:solidFill>
            <a:srgbClr val="751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24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FB0A-3DB3-A345-8219-B9F6A9BEB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6411F-41B2-6C48-AEAE-739BFA0B0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342461-54E1-6D46-BF93-16AF14599A2A}"/>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5" name="Footer Placeholder 4">
            <a:extLst>
              <a:ext uri="{FF2B5EF4-FFF2-40B4-BE49-F238E27FC236}">
                <a16:creationId xmlns:a16="http://schemas.microsoft.com/office/drawing/2014/main" id="{ED2B9FC0-1363-5C49-95B8-D929F1D58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E236B-134F-2D4A-A8EE-1AB7716087B5}"/>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3491844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0E46-5FB9-D54A-A84B-C2E808F19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5E903-D205-FE44-AFD4-CC6488ABEB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7CC95-2BD1-7846-BA8B-97AEE59318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B6A5F7-1AF4-814F-8923-481A41578CAE}"/>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6" name="Footer Placeholder 5">
            <a:extLst>
              <a:ext uri="{FF2B5EF4-FFF2-40B4-BE49-F238E27FC236}">
                <a16:creationId xmlns:a16="http://schemas.microsoft.com/office/drawing/2014/main" id="{7BC7A40A-2F2B-974A-AE7F-0A87A06D39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1A5CD-B1E3-5B48-A31B-01F28C2C000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86499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F3A7-41ED-9647-BE17-414DBD1B6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B4396B-9CAE-1F4F-847C-3288D7154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47488D-3628-DE4C-B7DE-20FB932AB2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93BD86-7421-2A48-9E0C-66FD535F2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B96888-D23C-794B-80C0-857A859C41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1AC07E-EBF4-D445-9566-2243B94CDDA4}"/>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8" name="Footer Placeholder 7">
            <a:extLst>
              <a:ext uri="{FF2B5EF4-FFF2-40B4-BE49-F238E27FC236}">
                <a16:creationId xmlns:a16="http://schemas.microsoft.com/office/drawing/2014/main" id="{CA584534-286B-904C-BAFA-9A52EFE774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5E670-3727-FC4D-B4D4-98EC3A19EEC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73326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FA2-1C3C-9343-92D7-79C4B67FD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71575-3DCB-CE46-A2C2-9C3A61D80B62}"/>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4" name="Footer Placeholder 3">
            <a:extLst>
              <a:ext uri="{FF2B5EF4-FFF2-40B4-BE49-F238E27FC236}">
                <a16:creationId xmlns:a16="http://schemas.microsoft.com/office/drawing/2014/main" id="{0B18BB28-0374-1E4F-A7F5-5025E3F35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AA72F-893E-0648-B7C9-0BD8B4760194}"/>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46210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12482-2FDF-9B4F-8A5B-856E6A247517}"/>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3" name="Footer Placeholder 2">
            <a:extLst>
              <a:ext uri="{FF2B5EF4-FFF2-40B4-BE49-F238E27FC236}">
                <a16:creationId xmlns:a16="http://schemas.microsoft.com/office/drawing/2014/main" id="{BB070C3A-5E05-3440-BA03-3B8D486A9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B9481-276E-454B-91C5-5F966916917C}"/>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20754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C88E-401E-A641-AB5F-46850AAD5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1F259-08BD-6749-AAE9-40552F852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B348D-083C-D14B-9355-CB6846E45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E574DF-2974-094A-9235-E60900E6A34E}"/>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6" name="Footer Placeholder 5">
            <a:extLst>
              <a:ext uri="{FF2B5EF4-FFF2-40B4-BE49-F238E27FC236}">
                <a16:creationId xmlns:a16="http://schemas.microsoft.com/office/drawing/2014/main" id="{0DEC1D92-8C0D-184B-A3EC-0A1F2DC8E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64B88-CE34-E74B-9539-6BF57D0BC1D3}"/>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107074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96E4-8440-9640-8587-4336F34E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27953-0506-4A49-B74D-FF283697A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9273257-CCDC-2B4A-8EAA-8F439A857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AE1DD-6ED4-8848-B4FC-3F1B05408C89}"/>
              </a:ext>
            </a:extLst>
          </p:cNvPr>
          <p:cNvSpPr>
            <a:spLocks noGrp="1"/>
          </p:cNvSpPr>
          <p:nvPr>
            <p:ph type="dt" sz="half" idx="10"/>
          </p:nvPr>
        </p:nvSpPr>
        <p:spPr/>
        <p:txBody>
          <a:bodyPr/>
          <a:lstStyle/>
          <a:p>
            <a:fld id="{82A73E24-5133-184A-B08C-013331FC8007}" type="datetimeFigureOut">
              <a:rPr lang="en-US" smtClean="0"/>
              <a:t>12/5/2019</a:t>
            </a:fld>
            <a:endParaRPr lang="en-US"/>
          </a:p>
        </p:txBody>
      </p:sp>
      <p:sp>
        <p:nvSpPr>
          <p:cNvPr id="6" name="Footer Placeholder 5">
            <a:extLst>
              <a:ext uri="{FF2B5EF4-FFF2-40B4-BE49-F238E27FC236}">
                <a16:creationId xmlns:a16="http://schemas.microsoft.com/office/drawing/2014/main" id="{2A112C85-25D2-F84A-93AF-2096AC7200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95BE9-A449-FE48-80C3-F628DFD1863F}"/>
              </a:ext>
            </a:extLst>
          </p:cNvPr>
          <p:cNvSpPr>
            <a:spLocks noGrp="1"/>
          </p:cNvSpPr>
          <p:nvPr>
            <p:ph type="sldNum" sz="quarter" idx="12"/>
          </p:nvPr>
        </p:nvSpPr>
        <p:spPr/>
        <p:txBody>
          <a:bodyPr/>
          <a:lstStyle/>
          <a:p>
            <a:fld id="{6BFE2FA4-6E38-7249-B5CA-42FCC46F9C7E}" type="slidenum">
              <a:rPr lang="en-US" smtClean="0"/>
              <a:t>‹#›</a:t>
            </a:fld>
            <a:endParaRPr lang="en-US"/>
          </a:p>
        </p:txBody>
      </p:sp>
    </p:spTree>
    <p:extLst>
      <p:ext uri="{BB962C8B-B14F-4D97-AF65-F5344CB8AC3E}">
        <p14:creationId xmlns:p14="http://schemas.microsoft.com/office/powerpoint/2010/main" val="285978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363FAC-3948-4045-A622-D3E6711AD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BBDCE7-7668-0541-B5C2-982FAF9B9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F9D35-7B43-CB43-BB2B-2A28B469EA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73E24-5133-184A-B08C-013331FC8007}" type="datetimeFigureOut">
              <a:rPr lang="en-US" smtClean="0"/>
              <a:t>12/5/2019</a:t>
            </a:fld>
            <a:endParaRPr lang="en-US"/>
          </a:p>
        </p:txBody>
      </p:sp>
      <p:sp>
        <p:nvSpPr>
          <p:cNvPr id="5" name="Footer Placeholder 4">
            <a:extLst>
              <a:ext uri="{FF2B5EF4-FFF2-40B4-BE49-F238E27FC236}">
                <a16:creationId xmlns:a16="http://schemas.microsoft.com/office/drawing/2014/main" id="{58B45A10-1710-E346-8043-8C09C0232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48019-EBED-594E-8C9E-EAF1B5AEF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E2FA4-6E38-7249-B5CA-42FCC46F9C7E}" type="slidenum">
              <a:rPr lang="en-US" smtClean="0"/>
              <a:t>‹#›</a:t>
            </a:fld>
            <a:endParaRPr lang="en-US"/>
          </a:p>
        </p:txBody>
      </p:sp>
    </p:spTree>
    <p:extLst>
      <p:ext uri="{BB962C8B-B14F-4D97-AF65-F5344CB8AC3E}">
        <p14:creationId xmlns:p14="http://schemas.microsoft.com/office/powerpoint/2010/main" val="674158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kernel.org/pub/scm/linux/kernel/git/stable/linux-stable.git/tree/include/linux/sched.h?h=v4.12.10#n5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2536676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9">
            <a:extLst>
              <a:ext uri="{FF2B5EF4-FFF2-40B4-BE49-F238E27FC236}">
                <a16:creationId xmlns:a16="http://schemas.microsoft.com/office/drawing/2014/main" id="{2AC95635-D58C-2449-A3FB-5B734DBCF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18898"/>
            <a:ext cx="69691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2">
            <a:extLst>
              <a:ext uri="{FF2B5EF4-FFF2-40B4-BE49-F238E27FC236}">
                <a16:creationId xmlns:a16="http://schemas.microsoft.com/office/drawing/2014/main" id="{355BBA59-5259-F944-8CDB-BDD380DE7F2E}"/>
              </a:ext>
            </a:extLst>
          </p:cNvPr>
          <p:cNvSpPr>
            <a:spLocks noGrp="1" noChangeArrowheads="1"/>
          </p:cNvSpPr>
          <p:nvPr>
            <p:ph type="title"/>
          </p:nvPr>
        </p:nvSpPr>
        <p:spPr/>
        <p:txBody>
          <a:bodyPr>
            <a:normAutofit/>
          </a:bodyPr>
          <a:lstStyle/>
          <a:p>
            <a:pPr eaLnBrk="1" hangingPunct="1"/>
            <a:r>
              <a:rPr lang="en-US" altLang="en-US" dirty="0">
                <a:ea typeface="ＭＳ Ｐゴシック" panose="020B0600070205080204" pitchFamily="34" charset="-128"/>
              </a:rPr>
              <a:t>CPU Context Switch From Process to Process</a:t>
            </a:r>
          </a:p>
        </p:txBody>
      </p:sp>
      <p:sp>
        <p:nvSpPr>
          <p:cNvPr id="2" name="Content Placeholder 1">
            <a:extLst>
              <a:ext uri="{FF2B5EF4-FFF2-40B4-BE49-F238E27FC236}">
                <a16:creationId xmlns:a16="http://schemas.microsoft.com/office/drawing/2014/main" id="{07DFC980-44C1-8048-B4E3-BA38B12FCF66}"/>
              </a:ext>
            </a:extLst>
          </p:cNvPr>
          <p:cNvSpPr>
            <a:spLocks noGrp="1"/>
          </p:cNvSpPr>
          <p:nvPr>
            <p:ph idx="1"/>
          </p:nvPr>
        </p:nvSpPr>
        <p:spPr>
          <a:xfrm>
            <a:off x="6684578" y="1534510"/>
            <a:ext cx="4669221" cy="5186965"/>
          </a:xfrm>
        </p:spPr>
        <p:txBody>
          <a:bodyPr/>
          <a:lstStyle/>
          <a:p>
            <a:r>
              <a:rPr lang="en-US" dirty="0"/>
              <a:t>Context-switch time is </a:t>
            </a:r>
            <a:r>
              <a:rPr lang="en-US" b="1" dirty="0"/>
              <a:t>overhead</a:t>
            </a:r>
            <a:r>
              <a:rPr lang="en-US" dirty="0"/>
              <a:t>; the system does no useful work while switching.</a:t>
            </a:r>
          </a:p>
          <a:p>
            <a:endParaRPr lang="en-US" dirty="0"/>
          </a:p>
          <a:p>
            <a:r>
              <a:rPr lang="en-US" dirty="0"/>
              <a:t>Time for context switch dependent on </a:t>
            </a:r>
            <a:r>
              <a:rPr lang="en-US" b="1" dirty="0"/>
              <a:t>hardware support</a:t>
            </a:r>
            <a:r>
              <a:rPr lang="en-US" dirty="0"/>
              <a:t>.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01006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1F69-47F5-4DE2-9262-7694608B907C}"/>
              </a:ext>
            </a:extLst>
          </p:cNvPr>
          <p:cNvSpPr>
            <a:spLocks noGrp="1"/>
          </p:cNvSpPr>
          <p:nvPr>
            <p:ph type="title"/>
          </p:nvPr>
        </p:nvSpPr>
        <p:spPr/>
        <p:txBody>
          <a:bodyPr/>
          <a:lstStyle/>
          <a:p>
            <a:r>
              <a:rPr lang="en-US" dirty="0"/>
              <a:t>What’s coming in the first third</a:t>
            </a:r>
          </a:p>
        </p:txBody>
      </p:sp>
      <p:sp>
        <p:nvSpPr>
          <p:cNvPr id="3" name="Content Placeholder 2">
            <a:extLst>
              <a:ext uri="{FF2B5EF4-FFF2-40B4-BE49-F238E27FC236}">
                <a16:creationId xmlns:a16="http://schemas.microsoft.com/office/drawing/2014/main" id="{CA3D1DF0-415C-4623-BDC7-CBF81F3F111E}"/>
              </a:ext>
            </a:extLst>
          </p:cNvPr>
          <p:cNvSpPr>
            <a:spLocks noGrp="1"/>
          </p:cNvSpPr>
          <p:nvPr>
            <p:ph idx="1"/>
          </p:nvPr>
        </p:nvSpPr>
        <p:spPr/>
        <p:txBody>
          <a:bodyPr/>
          <a:lstStyle/>
          <a:p>
            <a:r>
              <a:rPr lang="en-US" dirty="0"/>
              <a:t>Signals and interrupts – how we can disrupt normal program execution to allow the illusion of concurrency</a:t>
            </a:r>
          </a:p>
          <a:p>
            <a:r>
              <a:rPr lang="en-US" dirty="0"/>
              <a:t>Process creation (fork), process communication</a:t>
            </a:r>
          </a:p>
          <a:p>
            <a:r>
              <a:rPr lang="en-US" dirty="0"/>
              <a:t>Filesystems (sort of a standalone thing)</a:t>
            </a:r>
          </a:p>
        </p:txBody>
      </p:sp>
    </p:spTree>
    <p:extLst>
      <p:ext uri="{BB962C8B-B14F-4D97-AF65-F5344CB8AC3E}">
        <p14:creationId xmlns:p14="http://schemas.microsoft.com/office/powerpoint/2010/main" val="426607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B54B-AEC0-4E11-8411-16BA01C52148}"/>
              </a:ext>
            </a:extLst>
          </p:cNvPr>
          <p:cNvSpPr>
            <a:spLocks noGrp="1"/>
          </p:cNvSpPr>
          <p:nvPr>
            <p:ph type="title"/>
          </p:nvPr>
        </p:nvSpPr>
        <p:spPr/>
        <p:txBody>
          <a:bodyPr/>
          <a:lstStyle/>
          <a:p>
            <a:r>
              <a:rPr lang="en-US">
                <a:cs typeface="Calibri Light"/>
              </a:rPr>
              <a:t>A Question to Ponder</a:t>
            </a:r>
            <a:endParaRPr lang="en-US"/>
          </a:p>
        </p:txBody>
      </p:sp>
      <p:sp>
        <p:nvSpPr>
          <p:cNvPr id="3" name="Content Placeholder 2">
            <a:extLst>
              <a:ext uri="{FF2B5EF4-FFF2-40B4-BE49-F238E27FC236}">
                <a16:creationId xmlns:a16="http://schemas.microsoft.com/office/drawing/2014/main" id="{63714D05-A748-4F8B-962F-4CAAE606D146}"/>
              </a:ext>
            </a:extLst>
          </p:cNvPr>
          <p:cNvSpPr>
            <a:spLocks noGrp="1"/>
          </p:cNvSpPr>
          <p:nvPr>
            <p:ph idx="1"/>
          </p:nvPr>
        </p:nvSpPr>
        <p:spPr>
          <a:xfrm>
            <a:off x="838200" y="1273832"/>
            <a:ext cx="10515600" cy="5368815"/>
          </a:xfrm>
        </p:spPr>
        <p:txBody>
          <a:bodyPr vert="horz" lIns="91440" tIns="45720" rIns="91440" bIns="45720" rtlCol="0" anchor="t">
            <a:noAutofit/>
          </a:bodyPr>
          <a:lstStyle/>
          <a:p>
            <a:pPr marL="0" indent="0">
              <a:buNone/>
            </a:pPr>
            <a:r>
              <a:rPr lang="en-US" sz="2000">
                <a:cs typeface="Calibri"/>
              </a:rPr>
              <a:t>Even on systems with 1 CPU, users frequently run many problems at the same time.  In CSSE220, I said that this happens via the OS "switching" really fast between all running processes, causing the illusion that processes are executing at the same time.   But imagine that an assembly language program is running on the CPU and has a bug that causes it to infinite loop.  Why doesn't this lock up the computer?</a:t>
            </a:r>
          </a:p>
          <a:p>
            <a:pPr marL="514350" indent="-514350">
              <a:buAutoNum type="arabicPeriod"/>
            </a:pPr>
            <a:r>
              <a:rPr lang="en-US" sz="2000">
                <a:cs typeface="Calibri"/>
              </a:rPr>
              <a:t>Well it would, but luckily it's no longer 1990 so we all have computers with multiple cores</a:t>
            </a:r>
          </a:p>
          <a:p>
            <a:pPr marL="514350" indent="-514350">
              <a:buAutoNum type="arabicPeriod"/>
            </a:pPr>
            <a:r>
              <a:rPr lang="en-US" sz="2000">
                <a:cs typeface="Calibri"/>
              </a:rPr>
              <a:t>The assembler has secretly inserted special instructions into the machine code which cause the program to occasionally switch back to the OS</a:t>
            </a:r>
          </a:p>
          <a:p>
            <a:pPr marL="514350" indent="-514350">
              <a:buAutoNum type="arabicPeriod"/>
            </a:pPr>
            <a:r>
              <a:rPr lang="en-US" sz="2000">
                <a:cs typeface="Calibri"/>
              </a:rPr>
              <a:t>The process doesn't directly run on the CPU, instead it runs on a simulated </a:t>
            </a:r>
            <a:r>
              <a:rPr lang="en-US" sz="2000" err="1">
                <a:cs typeface="Calibri"/>
              </a:rPr>
              <a:t>cpu</a:t>
            </a:r>
            <a:r>
              <a:rPr lang="en-US" sz="2000">
                <a:cs typeface="Calibri"/>
              </a:rPr>
              <a:t> that the OS manages and can stop</a:t>
            </a:r>
          </a:p>
          <a:p>
            <a:pPr marL="514350" indent="-514350">
              <a:buAutoNum type="arabicPeriod"/>
            </a:pPr>
            <a:r>
              <a:rPr lang="en-US" sz="2000" b="1">
                <a:cs typeface="Calibri"/>
              </a:rPr>
              <a:t>There is special hardware in the computer that stops the running program and runs OS code</a:t>
            </a:r>
          </a:p>
          <a:p>
            <a:pPr marL="514350" indent="-514350">
              <a:buAutoNum type="arabicPeriod"/>
            </a:pPr>
            <a:r>
              <a:rPr lang="en-US" sz="2000">
                <a:cs typeface="Calibri"/>
              </a:rPr>
              <a:t>The OS is written in a special assembly language that overrides ordinary assembly language instructions</a:t>
            </a:r>
          </a:p>
        </p:txBody>
      </p:sp>
    </p:spTree>
    <p:extLst>
      <p:ext uri="{BB962C8B-B14F-4D97-AF65-F5344CB8AC3E}">
        <p14:creationId xmlns:p14="http://schemas.microsoft.com/office/powerpoint/2010/main" val="420517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9EE1-0DF2-4DB8-BEF1-23D008A5D09A}"/>
              </a:ext>
            </a:extLst>
          </p:cNvPr>
          <p:cNvSpPr>
            <a:spLocks noGrp="1"/>
          </p:cNvSpPr>
          <p:nvPr>
            <p:ph type="title"/>
          </p:nvPr>
        </p:nvSpPr>
        <p:spPr/>
        <p:txBody>
          <a:bodyPr/>
          <a:lstStyle/>
          <a:p>
            <a:r>
              <a:rPr lang="en-US" dirty="0"/>
              <a:t>What is an OS?</a:t>
            </a:r>
          </a:p>
        </p:txBody>
      </p:sp>
      <p:sp>
        <p:nvSpPr>
          <p:cNvPr id="3" name="Content Placeholder 2">
            <a:extLst>
              <a:ext uri="{FF2B5EF4-FFF2-40B4-BE49-F238E27FC236}">
                <a16:creationId xmlns:a16="http://schemas.microsoft.com/office/drawing/2014/main" id="{E6507B83-027D-448D-9C7F-8EEE0267A60D}"/>
              </a:ext>
            </a:extLst>
          </p:cNvPr>
          <p:cNvSpPr>
            <a:spLocks noGrp="1"/>
          </p:cNvSpPr>
          <p:nvPr>
            <p:ph idx="1"/>
          </p:nvPr>
        </p:nvSpPr>
        <p:spPr/>
        <p:txBody>
          <a:bodyPr/>
          <a:lstStyle/>
          <a:p>
            <a:r>
              <a:rPr lang="en-US" dirty="0"/>
              <a:t>It’s a program – a program designed to be an abstraction layer and run other programs</a:t>
            </a:r>
          </a:p>
          <a:p>
            <a:r>
              <a:rPr lang="en-US" dirty="0"/>
              <a:t>BUT An OS is different from OO framework or web browser, because the programs it runs are assembly language that must be directly executed by the CPU</a:t>
            </a:r>
          </a:p>
          <a:p>
            <a:r>
              <a:rPr lang="en-US" dirty="0"/>
              <a:t>How can we build “abstractions” if our programs run directly on the hardware?</a:t>
            </a:r>
          </a:p>
        </p:txBody>
      </p:sp>
    </p:spTree>
    <p:extLst>
      <p:ext uri="{BB962C8B-B14F-4D97-AF65-F5344CB8AC3E}">
        <p14:creationId xmlns:p14="http://schemas.microsoft.com/office/powerpoint/2010/main" val="58312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3865-D5CA-4684-9690-D3F53102EC50}"/>
              </a:ext>
            </a:extLst>
          </p:cNvPr>
          <p:cNvSpPr>
            <a:spLocks noGrp="1"/>
          </p:cNvSpPr>
          <p:nvPr>
            <p:ph type="title"/>
          </p:nvPr>
        </p:nvSpPr>
        <p:spPr/>
        <p:txBody>
          <a:bodyPr/>
          <a:lstStyle/>
          <a:p>
            <a:r>
              <a:rPr lang="en-US" dirty="0"/>
              <a:t>How will we study OS?</a:t>
            </a:r>
          </a:p>
        </p:txBody>
      </p:sp>
      <p:sp>
        <p:nvSpPr>
          <p:cNvPr id="3" name="Content Placeholder 2">
            <a:extLst>
              <a:ext uri="{FF2B5EF4-FFF2-40B4-BE49-F238E27FC236}">
                <a16:creationId xmlns:a16="http://schemas.microsoft.com/office/drawing/2014/main" id="{66F3ED79-92EE-4C2F-8226-9D88BFE66B30}"/>
              </a:ext>
            </a:extLst>
          </p:cNvPr>
          <p:cNvSpPr>
            <a:spLocks noGrp="1"/>
          </p:cNvSpPr>
          <p:nvPr>
            <p:ph idx="1"/>
          </p:nvPr>
        </p:nvSpPr>
        <p:spPr/>
        <p:txBody>
          <a:bodyPr/>
          <a:lstStyle/>
          <a:p>
            <a:r>
              <a:rPr lang="en-US" dirty="0"/>
              <a:t>Primarily though programming low-level C and manipulating the abstractions through code</a:t>
            </a:r>
          </a:p>
          <a:p>
            <a:r>
              <a:rPr lang="en-US" dirty="0"/>
              <a:t>OS things are not magic, and I want you to learn that you can hack them as easily as anything else programmers build</a:t>
            </a:r>
          </a:p>
          <a:p>
            <a:r>
              <a:rPr lang="en-US" dirty="0"/>
              <a:t>Let’s look at the syllabus!</a:t>
            </a:r>
          </a:p>
          <a:p>
            <a:endParaRPr lang="en-US" dirty="0"/>
          </a:p>
        </p:txBody>
      </p:sp>
    </p:spTree>
    <p:extLst>
      <p:ext uri="{BB962C8B-B14F-4D97-AF65-F5344CB8AC3E}">
        <p14:creationId xmlns:p14="http://schemas.microsoft.com/office/powerpoint/2010/main" val="2394748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251-AC84-4390-9DFE-8F39EEE34C6A}"/>
              </a:ext>
            </a:extLst>
          </p:cNvPr>
          <p:cNvSpPr>
            <a:spLocks noGrp="1"/>
          </p:cNvSpPr>
          <p:nvPr>
            <p:ph type="title"/>
          </p:nvPr>
        </p:nvSpPr>
        <p:spPr>
          <a:xfrm>
            <a:off x="838200" y="365125"/>
            <a:ext cx="10515600" cy="1835634"/>
          </a:xfrm>
        </p:spPr>
        <p:txBody>
          <a:bodyPr/>
          <a:lstStyle/>
          <a:p>
            <a:r>
              <a:rPr lang="en-US" dirty="0"/>
              <a:t>Abstractions we’ll learn about</a:t>
            </a:r>
          </a:p>
        </p:txBody>
      </p:sp>
      <p:sp>
        <p:nvSpPr>
          <p:cNvPr id="3" name="Content Placeholder 2">
            <a:extLst>
              <a:ext uri="{FF2B5EF4-FFF2-40B4-BE49-F238E27FC236}">
                <a16:creationId xmlns:a16="http://schemas.microsoft.com/office/drawing/2014/main" id="{80435835-3432-473C-9AF8-639274AB71D7}"/>
              </a:ext>
            </a:extLst>
          </p:cNvPr>
          <p:cNvSpPr>
            <a:spLocks noGrp="1"/>
          </p:cNvSpPr>
          <p:nvPr>
            <p:ph idx="1"/>
          </p:nvPr>
        </p:nvSpPr>
        <p:spPr>
          <a:xfrm>
            <a:off x="838200" y="2200759"/>
            <a:ext cx="10515600" cy="4520716"/>
          </a:xfrm>
        </p:spPr>
        <p:txBody>
          <a:bodyPr/>
          <a:lstStyle/>
          <a:p>
            <a:r>
              <a:rPr lang="en-US" dirty="0"/>
              <a:t>Threads &amp; synchronization</a:t>
            </a:r>
          </a:p>
          <a:p>
            <a:r>
              <a:rPr lang="en-US" dirty="0"/>
              <a:t>Files</a:t>
            </a:r>
          </a:p>
          <a:p>
            <a:r>
              <a:rPr lang="en-US" dirty="0"/>
              <a:t>Memory</a:t>
            </a:r>
          </a:p>
          <a:p>
            <a:r>
              <a:rPr lang="en-US" dirty="0"/>
              <a:t>Programs/Processes</a:t>
            </a:r>
          </a:p>
        </p:txBody>
      </p:sp>
      <p:sp>
        <p:nvSpPr>
          <p:cNvPr id="5" name="Arrow: Left 4">
            <a:extLst>
              <a:ext uri="{FF2B5EF4-FFF2-40B4-BE49-F238E27FC236}">
                <a16:creationId xmlns:a16="http://schemas.microsoft.com/office/drawing/2014/main" id="{FADB4A11-4E69-48D7-9179-29B7ADA6F044}"/>
              </a:ext>
            </a:extLst>
          </p:cNvPr>
          <p:cNvSpPr/>
          <p:nvPr/>
        </p:nvSpPr>
        <p:spPr>
          <a:xfrm>
            <a:off x="4355024" y="3382505"/>
            <a:ext cx="5486399" cy="1237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Let’s talk about this one today</a:t>
            </a:r>
          </a:p>
        </p:txBody>
      </p:sp>
    </p:spTree>
    <p:extLst>
      <p:ext uri="{BB962C8B-B14F-4D97-AF65-F5344CB8AC3E}">
        <p14:creationId xmlns:p14="http://schemas.microsoft.com/office/powerpoint/2010/main" val="409503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94F1-1B13-BD47-B896-C4A0F8245B1A}"/>
              </a:ext>
            </a:extLst>
          </p:cNvPr>
          <p:cNvSpPr>
            <a:spLocks noGrp="1"/>
          </p:cNvSpPr>
          <p:nvPr>
            <p:ph type="title"/>
          </p:nvPr>
        </p:nvSpPr>
        <p:spPr/>
        <p:txBody>
          <a:bodyPr/>
          <a:lstStyle/>
          <a:p>
            <a:r>
              <a:rPr lang="en-US" dirty="0"/>
              <a:t>A process</a:t>
            </a:r>
            <a:r>
              <a:rPr lang="en-US" dirty="0">
                <a:sym typeface="Wingdings" panose="05000000000000000000" pitchFamily="2" charset="2"/>
              </a:rPr>
              <a:t> </a:t>
            </a:r>
            <a:r>
              <a:rPr lang="en-US" dirty="0"/>
              <a:t>is</a:t>
            </a:r>
            <a:r>
              <a:rPr lang="en-US" dirty="0">
                <a:sym typeface="Wingdings" panose="05000000000000000000" pitchFamily="2" charset="2"/>
              </a:rPr>
              <a:t> a program in memory</a:t>
            </a:r>
            <a:endParaRPr lang="en-US" dirty="0"/>
          </a:p>
        </p:txBody>
      </p:sp>
      <p:pic>
        <p:nvPicPr>
          <p:cNvPr id="4" name="Picture 3">
            <a:extLst>
              <a:ext uri="{FF2B5EF4-FFF2-40B4-BE49-F238E27FC236}">
                <a16:creationId xmlns:a16="http://schemas.microsoft.com/office/drawing/2014/main" id="{EB2C9058-7E7D-9241-88D4-A35224248C38}"/>
              </a:ext>
            </a:extLst>
          </p:cNvPr>
          <p:cNvPicPr>
            <a:picLocks noChangeAspect="1"/>
          </p:cNvPicPr>
          <p:nvPr/>
        </p:nvPicPr>
        <p:blipFill>
          <a:blip r:embed="rId2"/>
          <a:stretch>
            <a:fillRect/>
          </a:stretch>
        </p:blipFill>
        <p:spPr>
          <a:xfrm>
            <a:off x="4663324" y="1825625"/>
            <a:ext cx="4027804" cy="4467497"/>
          </a:xfrm>
          <a:prstGeom prst="rect">
            <a:avLst/>
          </a:prstGeom>
        </p:spPr>
      </p:pic>
      <p:pic>
        <p:nvPicPr>
          <p:cNvPr id="5" name="Picture 4">
            <a:extLst>
              <a:ext uri="{FF2B5EF4-FFF2-40B4-BE49-F238E27FC236}">
                <a16:creationId xmlns:a16="http://schemas.microsoft.com/office/drawing/2014/main" id="{979C5206-A3CD-9A49-A581-16A22B662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198" y="1825625"/>
            <a:ext cx="1017511" cy="1006570"/>
          </a:xfrm>
          <a:prstGeom prst="rect">
            <a:avLst/>
          </a:prstGeom>
        </p:spPr>
      </p:pic>
      <p:sp>
        <p:nvSpPr>
          <p:cNvPr id="6" name="TextBox 5">
            <a:extLst>
              <a:ext uri="{FF2B5EF4-FFF2-40B4-BE49-F238E27FC236}">
                <a16:creationId xmlns:a16="http://schemas.microsoft.com/office/drawing/2014/main" id="{A18F701C-5912-E940-A097-A47150086EB3}"/>
              </a:ext>
            </a:extLst>
          </p:cNvPr>
          <p:cNvSpPr txBox="1"/>
          <p:nvPr/>
        </p:nvSpPr>
        <p:spPr>
          <a:xfrm>
            <a:off x="1554891" y="3122394"/>
            <a:ext cx="1390124" cy="646331"/>
          </a:xfrm>
          <a:prstGeom prst="rect">
            <a:avLst/>
          </a:prstGeom>
          <a:noFill/>
        </p:spPr>
        <p:txBody>
          <a:bodyPr wrap="none" rtlCol="0">
            <a:spAutoFit/>
          </a:bodyPr>
          <a:lstStyle/>
          <a:p>
            <a:pPr algn="ctr"/>
            <a:r>
              <a:rPr lang="en-US" dirty="0">
                <a:latin typeface="Cambria" panose="02040503050406030204" pitchFamily="18" charset="0"/>
              </a:rPr>
              <a:t>Double click</a:t>
            </a:r>
            <a:br>
              <a:rPr lang="en-US" dirty="0">
                <a:latin typeface="Cambria" panose="02040503050406030204" pitchFamily="18" charset="0"/>
              </a:rPr>
            </a:br>
            <a:r>
              <a:rPr lang="en-US" dirty="0">
                <a:latin typeface="Cambria" panose="02040503050406030204" pitchFamily="18" charset="0"/>
              </a:rPr>
              <a:t>the icon</a:t>
            </a:r>
          </a:p>
        </p:txBody>
      </p:sp>
    </p:spTree>
    <p:extLst>
      <p:ext uri="{BB962C8B-B14F-4D97-AF65-F5344CB8AC3E}">
        <p14:creationId xmlns:p14="http://schemas.microsoft.com/office/powerpoint/2010/main" val="3874983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dirty="0">
                <a:solidFill>
                  <a:srgbClr val="002B5B"/>
                </a:solidFill>
              </a:rPr>
              <a:t>Process: </a:t>
            </a:r>
            <a:r>
              <a:rPr lang="en" dirty="0">
                <a:solidFill>
                  <a:srgbClr val="DCB439"/>
                </a:solidFill>
              </a:rPr>
              <a:t>Data Structure</a:t>
            </a:r>
            <a:endParaRPr dirty="0">
              <a:solidFill>
                <a:srgbClr val="DCB439"/>
              </a:solidFill>
            </a:endParaRPr>
          </a:p>
        </p:txBody>
      </p:sp>
      <p:sp>
        <p:nvSpPr>
          <p:cNvPr id="105" name="Google Shape;105;p24"/>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dirty="0"/>
              <a:t>In Linux, there is a </a:t>
            </a:r>
            <a:r>
              <a:rPr lang="en" b="1" u="sng" dirty="0">
                <a:solidFill>
                  <a:schemeClr val="hlink"/>
                </a:solidFill>
                <a:latin typeface="Consolas"/>
                <a:ea typeface="Consolas"/>
                <a:cs typeface="Consolas"/>
                <a:sym typeface="Consolas"/>
                <a:hlinkClick r:id="rId3"/>
              </a:rPr>
              <a:t>struct task_struct</a:t>
            </a:r>
            <a:r>
              <a:rPr lang="en" dirty="0"/>
              <a:t> that represents each </a:t>
            </a:r>
            <a:r>
              <a:rPr lang="en" b="1" dirty="0">
                <a:solidFill>
                  <a:srgbClr val="002B5B"/>
                </a:solidFill>
              </a:rPr>
              <a:t>process</a:t>
            </a:r>
            <a:r>
              <a:rPr lang="en" dirty="0"/>
              <a:t>:</a:t>
            </a:r>
            <a:endParaRPr dirty="0"/>
          </a:p>
          <a:p>
            <a:pPr marL="0" indent="0">
              <a:buNone/>
            </a:pPr>
            <a:endParaRPr dirty="0"/>
          </a:p>
          <a:p>
            <a:r>
              <a:rPr lang="en" dirty="0"/>
              <a:t>Each process has a </a:t>
            </a:r>
            <a:r>
              <a:rPr lang="en" b="1" dirty="0">
                <a:solidFill>
                  <a:srgbClr val="4A3651"/>
                </a:solidFill>
              </a:rPr>
              <a:t>process control block</a:t>
            </a:r>
            <a:r>
              <a:rPr lang="en" dirty="0"/>
              <a:t> (aka </a:t>
            </a:r>
            <a:r>
              <a:rPr lang="en" b="1" dirty="0">
                <a:solidFill>
                  <a:srgbClr val="465510"/>
                </a:solidFill>
                <a:latin typeface="Consolas"/>
                <a:ea typeface="Consolas"/>
                <a:cs typeface="Consolas"/>
                <a:sym typeface="Consolas"/>
              </a:rPr>
              <a:t>struct </a:t>
            </a:r>
            <a:r>
              <a:rPr lang="en" b="1" dirty="0" err="1">
                <a:solidFill>
                  <a:srgbClr val="465510"/>
                </a:solidFill>
                <a:latin typeface="Consolas"/>
                <a:ea typeface="Consolas"/>
                <a:cs typeface="Consolas"/>
                <a:sym typeface="Consolas"/>
              </a:rPr>
              <a:t>task_st</a:t>
            </a:r>
            <a:r>
              <a:rPr lang="en-US" b="1" dirty="0" err="1">
                <a:solidFill>
                  <a:srgbClr val="465510"/>
                </a:solidFill>
                <a:latin typeface="Consolas"/>
                <a:ea typeface="Consolas"/>
                <a:cs typeface="Consolas"/>
                <a:sym typeface="Consolas"/>
              </a:rPr>
              <a:t>ruct</a:t>
            </a:r>
            <a:r>
              <a:rPr lang="en-US" dirty="0"/>
              <a:t>) that stores its information</a:t>
            </a:r>
          </a:p>
          <a:p>
            <a:endParaRPr lang="en-US" dirty="0"/>
          </a:p>
          <a:p>
            <a:r>
              <a:rPr lang="en-US" b="1" dirty="0">
                <a:solidFill>
                  <a:srgbClr val="999623"/>
                </a:solidFill>
              </a:rPr>
              <a:t>Process list</a:t>
            </a:r>
            <a:r>
              <a:rPr lang="en-US" dirty="0"/>
              <a:t> is a linked list that keeps track of all the </a:t>
            </a:r>
            <a:r>
              <a:rPr lang="en-US" b="1" dirty="0">
                <a:solidFill>
                  <a:srgbClr val="002B5B"/>
                </a:solidFill>
              </a:rPr>
              <a:t>processes</a:t>
            </a:r>
          </a:p>
          <a:p>
            <a:endParaRPr lang="en-US" dirty="0"/>
          </a:p>
        </p:txBody>
      </p:sp>
      <p:sp>
        <p:nvSpPr>
          <p:cNvPr id="4" name="TextBox 3">
            <a:extLst>
              <a:ext uri="{FF2B5EF4-FFF2-40B4-BE49-F238E27FC236}">
                <a16:creationId xmlns:a16="http://schemas.microsoft.com/office/drawing/2014/main" id="{86C71BB6-7A80-EF4D-92FD-207EC1BBA579}"/>
              </a:ext>
            </a:extLst>
          </p:cNvPr>
          <p:cNvSpPr txBox="1"/>
          <p:nvPr/>
        </p:nvSpPr>
        <p:spPr>
          <a:xfrm>
            <a:off x="9248117" y="6488668"/>
            <a:ext cx="2943883" cy="369332"/>
          </a:xfrm>
          <a:prstGeom prst="rect">
            <a:avLst/>
          </a:prstGeom>
          <a:noFill/>
        </p:spPr>
        <p:txBody>
          <a:bodyPr wrap="none" rtlCol="0">
            <a:spAutoFit/>
          </a:bodyPr>
          <a:lstStyle/>
          <a:p>
            <a:r>
              <a:rPr lang="en-US" dirty="0"/>
              <a:t>Adapted from Peter Bui @ND</a:t>
            </a:r>
          </a:p>
        </p:txBody>
      </p:sp>
      <p:sp>
        <p:nvSpPr>
          <p:cNvPr id="2" name="TextBox 1">
            <a:extLst>
              <a:ext uri="{FF2B5EF4-FFF2-40B4-BE49-F238E27FC236}">
                <a16:creationId xmlns:a16="http://schemas.microsoft.com/office/drawing/2014/main" id="{A1D4AF88-82FA-2E44-A434-1F6418C58A3A}"/>
              </a:ext>
            </a:extLst>
          </p:cNvPr>
          <p:cNvSpPr txBox="1"/>
          <p:nvPr/>
        </p:nvSpPr>
        <p:spPr>
          <a:xfrm>
            <a:off x="4246179" y="2228193"/>
            <a:ext cx="6971845" cy="646331"/>
          </a:xfrm>
          <a:prstGeom prst="rect">
            <a:avLst/>
          </a:prstGeom>
          <a:noFill/>
        </p:spPr>
        <p:txBody>
          <a:bodyPr wrap="none" rtlCol="0">
            <a:spAutoFit/>
          </a:bodyPr>
          <a:lstStyle/>
          <a:p>
            <a:r>
              <a:rPr lang="en-US" dirty="0"/>
              <a:t>I planed to show you the source code of </a:t>
            </a:r>
            <a:r>
              <a:rPr lang="en-US" u="sng" dirty="0">
                <a:solidFill>
                  <a:schemeClr val="accent1"/>
                </a:solidFill>
                <a:latin typeface="Anonymous Pro for Powerline" panose="02060609030202000504" pitchFamily="49" charset="0"/>
                <a:ea typeface="Anonymous Pro for Powerline" panose="02060609030202000504" pitchFamily="49" charset="0"/>
              </a:rPr>
              <a:t>struct </a:t>
            </a:r>
            <a:r>
              <a:rPr lang="en-US" u="sng" dirty="0" err="1">
                <a:solidFill>
                  <a:schemeClr val="accent1"/>
                </a:solidFill>
                <a:latin typeface="Anonymous Pro for Powerline" panose="02060609030202000504" pitchFamily="49" charset="0"/>
                <a:ea typeface="Anonymous Pro for Powerline" panose="02060609030202000504" pitchFamily="49" charset="0"/>
              </a:rPr>
              <a:t>task_struct</a:t>
            </a:r>
            <a:r>
              <a:rPr lang="en-US" dirty="0"/>
              <a:t>, but…..</a:t>
            </a:r>
          </a:p>
          <a:p>
            <a:r>
              <a:rPr lang="en-US" dirty="0"/>
              <a:t>The definition of the struct includes </a:t>
            </a:r>
            <a:r>
              <a:rPr lang="en-US" dirty="0">
                <a:solidFill>
                  <a:srgbClr val="FF0000"/>
                </a:solidFill>
              </a:rPr>
              <a:t>634</a:t>
            </a:r>
            <a:r>
              <a:rPr lang="en-US" dirty="0"/>
              <a:t> lines of code. </a:t>
            </a:r>
          </a:p>
        </p:txBody>
      </p:sp>
    </p:spTree>
    <p:extLst>
      <p:ext uri="{BB962C8B-B14F-4D97-AF65-F5344CB8AC3E}">
        <p14:creationId xmlns:p14="http://schemas.microsoft.com/office/powerpoint/2010/main" val="108944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09B8-6593-FB49-8A33-91DBD0415ACC}"/>
              </a:ext>
            </a:extLst>
          </p:cNvPr>
          <p:cNvSpPr>
            <a:spLocks noGrp="1"/>
          </p:cNvSpPr>
          <p:nvPr>
            <p:ph type="title"/>
          </p:nvPr>
        </p:nvSpPr>
        <p:spPr/>
        <p:txBody>
          <a:bodyPr/>
          <a:lstStyle/>
          <a:p>
            <a:r>
              <a:rPr lang="en-US" dirty="0"/>
              <a:t>Process Control Block</a:t>
            </a:r>
          </a:p>
        </p:txBody>
      </p:sp>
      <p:sp>
        <p:nvSpPr>
          <p:cNvPr id="3" name="Content Placeholder 2">
            <a:extLst>
              <a:ext uri="{FF2B5EF4-FFF2-40B4-BE49-F238E27FC236}">
                <a16:creationId xmlns:a16="http://schemas.microsoft.com/office/drawing/2014/main" id="{3283D048-A90A-EE4A-A7B3-0FB41E4B1871}"/>
              </a:ext>
            </a:extLst>
          </p:cNvPr>
          <p:cNvSpPr>
            <a:spLocks noGrp="1"/>
          </p:cNvSpPr>
          <p:nvPr>
            <p:ph idx="1"/>
          </p:nvPr>
        </p:nvSpPr>
        <p:spPr/>
        <p:txBody>
          <a:bodyPr>
            <a:normAutofit lnSpcReduction="10000"/>
          </a:bodyPr>
          <a:lstStyle/>
          <a:p>
            <a:r>
              <a:rPr lang="en-US" altLang="en-US" dirty="0">
                <a:ea typeface="ＭＳ Ｐゴシック" panose="020B0600070205080204" pitchFamily="34" charset="-128"/>
              </a:rPr>
              <a:t>Process state</a:t>
            </a:r>
          </a:p>
          <a:p>
            <a:r>
              <a:rPr lang="en-US" altLang="en-US" dirty="0">
                <a:ea typeface="ＭＳ Ｐゴシック" panose="020B0600070205080204" pitchFamily="34" charset="-128"/>
              </a:rPr>
              <a:t>Program counter</a:t>
            </a:r>
          </a:p>
          <a:p>
            <a:r>
              <a:rPr lang="en-US" altLang="en-US" dirty="0">
                <a:ea typeface="ＭＳ Ｐゴシック" panose="020B0600070205080204" pitchFamily="34" charset="-128"/>
              </a:rPr>
              <a:t>CPU registers</a:t>
            </a:r>
          </a:p>
          <a:p>
            <a:r>
              <a:rPr lang="en-US" altLang="en-US" dirty="0">
                <a:ea typeface="ＭＳ Ｐゴシック" panose="020B0600070205080204" pitchFamily="34" charset="-128"/>
              </a:rPr>
              <a:t>CPU scheduling information</a:t>
            </a:r>
          </a:p>
          <a:p>
            <a:r>
              <a:rPr lang="en-US" altLang="en-US" dirty="0">
                <a:ea typeface="ＭＳ Ｐゴシック" panose="020B0600070205080204" pitchFamily="34" charset="-128"/>
              </a:rPr>
              <a:t>Memory-management information</a:t>
            </a:r>
          </a:p>
          <a:p>
            <a:r>
              <a:rPr lang="en-US" altLang="en-US" dirty="0">
                <a:ea typeface="ＭＳ Ｐゴシック" panose="020B0600070205080204" pitchFamily="34" charset="-128"/>
              </a:rPr>
              <a:t>Accounting information</a:t>
            </a:r>
          </a:p>
          <a:p>
            <a:r>
              <a:rPr lang="en-US" altLang="en-US" dirty="0">
                <a:ea typeface="ＭＳ Ｐゴシック" panose="020B0600070205080204" pitchFamily="34" charset="-128"/>
              </a:rPr>
              <a:t>I/O status information</a:t>
            </a:r>
          </a:p>
          <a:p>
            <a:pPr marL="0" indent="0">
              <a:buNone/>
            </a:pPr>
            <a:endParaRPr lang="en-US" dirty="0">
              <a:solidFill>
                <a:srgbClr val="000000"/>
              </a:solidFill>
              <a:latin typeface="Trade Gothic LT Std"/>
            </a:endParaRPr>
          </a:p>
          <a:p>
            <a:pPr marL="0" indent="0">
              <a:buNone/>
            </a:pPr>
            <a:r>
              <a:rPr lang="en-US" dirty="0">
                <a:solidFill>
                  <a:srgbClr val="000000"/>
                </a:solidFill>
                <a:latin typeface="Trade Gothic LT Std"/>
              </a:rPr>
              <a:t>**Many modern OS’s expanded process concept to support multiple threads, so PCB can also include threads info.</a:t>
            </a:r>
            <a:endParaRPr lang="en-US" dirty="0">
              <a:solidFill>
                <a:srgbClr val="000000"/>
              </a:solidFill>
              <a:cs typeface="Calibri"/>
            </a:endParaRPr>
          </a:p>
          <a:p>
            <a:endParaRPr lang="en-US" altLang="en-US" dirty="0">
              <a:ea typeface="ＭＳ Ｐゴシック" panose="020B0600070205080204" pitchFamily="34" charset="-128"/>
            </a:endParaRPr>
          </a:p>
          <a:p>
            <a:endParaRPr lang="en-US" dirty="0"/>
          </a:p>
        </p:txBody>
      </p:sp>
      <p:sp>
        <p:nvSpPr>
          <p:cNvPr id="4" name="Rectangle 3">
            <a:extLst>
              <a:ext uri="{FF2B5EF4-FFF2-40B4-BE49-F238E27FC236}">
                <a16:creationId xmlns:a16="http://schemas.microsoft.com/office/drawing/2014/main" id="{C384F399-ABA7-4648-832B-F8F52650BF2C}"/>
              </a:ext>
            </a:extLst>
          </p:cNvPr>
          <p:cNvSpPr/>
          <p:nvPr/>
        </p:nvSpPr>
        <p:spPr>
          <a:xfrm>
            <a:off x="6169572" y="4189982"/>
            <a:ext cx="6096000" cy="646331"/>
          </a:xfrm>
          <a:prstGeom prst="rect">
            <a:avLst/>
          </a:prstGeom>
        </p:spPr>
        <p:txBody>
          <a:bodyPr>
            <a:spAutoFit/>
          </a:bodyPr>
          <a:lstStyle/>
          <a:p>
            <a:r>
              <a:rPr lang="en-US" dirty="0"/>
              <a:t>More details: https://</a:t>
            </a:r>
            <a:r>
              <a:rPr lang="en-US" dirty="0" err="1"/>
              <a:t>en.wikipedia.org</a:t>
            </a:r>
            <a:r>
              <a:rPr lang="en-US" dirty="0"/>
              <a:t>/wiki/</a:t>
            </a:r>
            <a:r>
              <a:rPr lang="en-US" dirty="0" err="1"/>
              <a:t>Process_control_block</a:t>
            </a:r>
            <a:endParaRPr lang="en-US" dirty="0"/>
          </a:p>
        </p:txBody>
      </p:sp>
    </p:spTree>
    <p:extLst>
      <p:ext uri="{BB962C8B-B14F-4D97-AF65-F5344CB8AC3E}">
        <p14:creationId xmlns:p14="http://schemas.microsoft.com/office/powerpoint/2010/main" val="24435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3" end="3"/>
                                            </p:txEl>
                                          </p:spTgt>
                                        </p:tgtEl>
                                        <p:attrNameLst>
                                          <p:attrName>style.color</p:attrName>
                                        </p:attrNameLst>
                                      </p:cBhvr>
                                      <p:to>
                                        <p:clrVal>
                                          <a:schemeClr val="accent2"/>
                                        </p:clrVal>
                                      </p:to>
                                    </p:set>
                                    <p:set>
                                      <p:cBhvr>
                                        <p:cTn id="7" dur="500" fill="hold"/>
                                        <p:tgtEl>
                                          <p:spTgt spid="3">
                                            <p:txEl>
                                              <p:pRg st="3" end="3"/>
                                            </p:txEl>
                                          </p:spTgt>
                                        </p:tgtEl>
                                        <p:attrNameLst>
                                          <p:attrName>fillcolor</p:attrName>
                                        </p:attrNameLst>
                                      </p:cBhvr>
                                      <p:to>
                                        <p:clrVal>
                                          <a:schemeClr val="accent2"/>
                                        </p:clrVal>
                                      </p:to>
                                    </p:set>
                                    <p:set>
                                      <p:cBhvr>
                                        <p:cTn id="8" dur="500" fill="hold"/>
                                        <p:tgtEl>
                                          <p:spTgt spid="3">
                                            <p:txEl>
                                              <p:pRg st="3" end="3"/>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5" end="5"/>
                                            </p:txEl>
                                          </p:spTgt>
                                        </p:tgtEl>
                                        <p:attrNameLst>
                                          <p:attrName>style.color</p:attrName>
                                        </p:attrNameLst>
                                      </p:cBhvr>
                                      <p:to>
                                        <p:clrVal>
                                          <a:schemeClr val="accent2"/>
                                        </p:clrVal>
                                      </p:to>
                                    </p:set>
                                    <p:set>
                                      <p:cBhvr>
                                        <p:cTn id="11" dur="500" fill="hold"/>
                                        <p:tgtEl>
                                          <p:spTgt spid="3">
                                            <p:txEl>
                                              <p:pRg st="5" end="5"/>
                                            </p:txEl>
                                          </p:spTgt>
                                        </p:tgtEl>
                                        <p:attrNameLst>
                                          <p:attrName>fillcolor</p:attrName>
                                        </p:attrNameLst>
                                      </p:cBhvr>
                                      <p:to>
                                        <p:clrVal>
                                          <a:schemeClr val="accent2"/>
                                        </p:clrVal>
                                      </p:to>
                                    </p:set>
                                    <p:set>
                                      <p:cBhvr>
                                        <p:cTn id="12" dur="500" fill="hold"/>
                                        <p:tgtEl>
                                          <p:spTgt spid="3">
                                            <p:txEl>
                                              <p:pRg st="5" end="5"/>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3">
                                            <p:txEl>
                                              <p:pRg st="6" end="6"/>
                                            </p:txEl>
                                          </p:spTgt>
                                        </p:tgtEl>
                                        <p:attrNameLst>
                                          <p:attrName>style.color</p:attrName>
                                        </p:attrNameLst>
                                      </p:cBhvr>
                                      <p:to>
                                        <p:clrVal>
                                          <a:schemeClr val="accent2"/>
                                        </p:clrVal>
                                      </p:to>
                                    </p:set>
                                    <p:set>
                                      <p:cBhvr>
                                        <p:cTn id="15" dur="500" fill="hold"/>
                                        <p:tgtEl>
                                          <p:spTgt spid="3">
                                            <p:txEl>
                                              <p:pRg st="6" end="6"/>
                                            </p:txEl>
                                          </p:spTgt>
                                        </p:tgtEl>
                                        <p:attrNameLst>
                                          <p:attrName>fillcolor</p:attrName>
                                        </p:attrNameLst>
                                      </p:cBhvr>
                                      <p:to>
                                        <p:clrVal>
                                          <a:schemeClr val="accent2"/>
                                        </p:clrVal>
                                      </p:to>
                                    </p:set>
                                    <p:set>
                                      <p:cBhvr>
                                        <p:cTn id="16" dur="500" fill="hold"/>
                                        <p:tgtEl>
                                          <p:spTgt spid="3">
                                            <p:txEl>
                                              <p:pRg st="6" end="6"/>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prstGeom prst="rect">
            <a:avLst/>
          </a:prstGeom>
        </p:spPr>
        <p:txBody>
          <a:bodyPr spcFirstLastPara="1" vert="horz" wrap="square" lIns="91425" tIns="91425" rIns="91425" bIns="91425" rtlCol="0" anchor="ctr" anchorCtr="0">
            <a:noAutofit/>
          </a:bodyPr>
          <a:lstStyle/>
          <a:p>
            <a:r>
              <a:rPr lang="en" dirty="0">
                <a:solidFill>
                  <a:srgbClr val="002B5B"/>
                </a:solidFill>
              </a:rPr>
              <a:t>Process: </a:t>
            </a:r>
            <a:r>
              <a:rPr lang="en" dirty="0">
                <a:solidFill>
                  <a:srgbClr val="DCB439"/>
                </a:solidFill>
              </a:rPr>
              <a:t>States</a:t>
            </a:r>
            <a:endParaRPr dirty="0">
              <a:solidFill>
                <a:srgbClr val="DCB439"/>
              </a:solidFill>
            </a:endParaRPr>
          </a:p>
        </p:txBody>
      </p:sp>
      <p:sp>
        <p:nvSpPr>
          <p:cNvPr id="144" name="Google Shape;144;p28"/>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dirty="0"/>
              <a:t>A live </a:t>
            </a:r>
            <a:r>
              <a:rPr lang="en" b="1" dirty="0">
                <a:solidFill>
                  <a:srgbClr val="002B5B"/>
                </a:solidFill>
              </a:rPr>
              <a:t>process</a:t>
            </a:r>
            <a:r>
              <a:rPr lang="en" dirty="0"/>
              <a:t> can be in one of five states:</a:t>
            </a:r>
            <a:endParaRPr dirty="0"/>
          </a:p>
          <a:p>
            <a:pPr marL="0" indent="0">
              <a:buNone/>
            </a:pPr>
            <a:endParaRPr dirty="0"/>
          </a:p>
          <a:p>
            <a:pPr marL="0" indent="0">
              <a:buNone/>
            </a:pPr>
            <a:endParaRPr dirty="0"/>
          </a:p>
        </p:txBody>
      </p:sp>
      <p:pic>
        <p:nvPicPr>
          <p:cNvPr id="19" name="Picture 18">
            <a:extLst>
              <a:ext uri="{FF2B5EF4-FFF2-40B4-BE49-F238E27FC236}">
                <a16:creationId xmlns:a16="http://schemas.microsoft.com/office/drawing/2014/main" id="{D8EB77E6-8F5D-4D99-9398-39DE9E9ED248}"/>
              </a:ext>
            </a:extLst>
          </p:cNvPr>
          <p:cNvPicPr/>
          <p:nvPr/>
        </p:nvPicPr>
        <p:blipFill>
          <a:blip r:embed="rId3"/>
          <a:stretch>
            <a:fillRect/>
          </a:stretch>
        </p:blipFill>
        <p:spPr>
          <a:xfrm>
            <a:off x="1755224" y="2585297"/>
            <a:ext cx="8830118" cy="3907577"/>
          </a:xfrm>
          <a:prstGeom prst="rect">
            <a:avLst/>
          </a:prstGeom>
        </p:spPr>
      </p:pic>
    </p:spTree>
    <p:extLst>
      <p:ext uri="{BB962C8B-B14F-4D97-AF65-F5344CB8AC3E}">
        <p14:creationId xmlns:p14="http://schemas.microsoft.com/office/powerpoint/2010/main" val="3832189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se_themed" id="{974E9FA3-6890-AF45-9A34-E5F284D2E92C}" vid="{20B007DF-B7A4-1A47-878F-F510C21538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736</Words>
  <Application>Microsoft Office PowerPoint</Application>
  <PresentationFormat>Widescreen</PresentationFormat>
  <Paragraphs>63</Paragraphs>
  <Slides>11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Anonymous Pro for Powerline</vt:lpstr>
      <vt:lpstr>Arial</vt:lpstr>
      <vt:lpstr>Calibri</vt:lpstr>
      <vt:lpstr>Calibri Light</vt:lpstr>
      <vt:lpstr>Cambria</vt:lpstr>
      <vt:lpstr>Consolas</vt:lpstr>
      <vt:lpstr>Times New Roman</vt:lpstr>
      <vt:lpstr>Trade Gothic LT Std</vt:lpstr>
      <vt:lpstr>Wingdings</vt:lpstr>
      <vt:lpstr>Office Theme</vt:lpstr>
      <vt:lpstr>A Question to Ponder</vt:lpstr>
      <vt:lpstr>A Question to Ponder</vt:lpstr>
      <vt:lpstr>What is an OS?</vt:lpstr>
      <vt:lpstr>How will we study OS?</vt:lpstr>
      <vt:lpstr>Abstractions we’ll learn about</vt:lpstr>
      <vt:lpstr>A process is a program in memory</vt:lpstr>
      <vt:lpstr>Process: Data Structure</vt:lpstr>
      <vt:lpstr>Process Control Block</vt:lpstr>
      <vt:lpstr>Process: States</vt:lpstr>
      <vt:lpstr>CPU Context Switch From Process to Process</vt:lpstr>
      <vt:lpstr>What’s coming in the first third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CSSE 132 Introduction to Computer Systems</dc:title>
  <dc:creator>Song, Lixing</dc:creator>
  <cp:lastModifiedBy>hewner</cp:lastModifiedBy>
  <cp:revision>7</cp:revision>
  <cp:lastPrinted>2018-08-28T17:03:11Z</cp:lastPrinted>
  <dcterms:created xsi:type="dcterms:W3CDTF">2018-07-09T21:38:51Z</dcterms:created>
  <dcterms:modified xsi:type="dcterms:W3CDTF">2019-12-05T14:14:29Z</dcterms:modified>
</cp:coreProperties>
</file>